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6"/>
  </p:notesMasterIdLst>
  <p:sldIdLst>
    <p:sldId id="257" r:id="rId2"/>
    <p:sldId id="258" r:id="rId3"/>
    <p:sldId id="705" r:id="rId4"/>
    <p:sldId id="728" r:id="rId5"/>
    <p:sldId id="729" r:id="rId6"/>
    <p:sldId id="731" r:id="rId7"/>
    <p:sldId id="730" r:id="rId8"/>
    <p:sldId id="732" r:id="rId9"/>
    <p:sldId id="726" r:id="rId10"/>
    <p:sldId id="727" r:id="rId11"/>
    <p:sldId id="733" r:id="rId12"/>
    <p:sldId id="736" r:id="rId13"/>
    <p:sldId id="737" r:id="rId14"/>
    <p:sldId id="738" r:id="rId15"/>
    <p:sldId id="739" r:id="rId16"/>
    <p:sldId id="740" r:id="rId17"/>
    <p:sldId id="741" r:id="rId18"/>
    <p:sldId id="744" r:id="rId19"/>
    <p:sldId id="762" r:id="rId20"/>
    <p:sldId id="763" r:id="rId21"/>
    <p:sldId id="735" r:id="rId22"/>
    <p:sldId id="746" r:id="rId23"/>
    <p:sldId id="745" r:id="rId24"/>
    <p:sldId id="749" r:id="rId25"/>
    <p:sldId id="742" r:id="rId26"/>
    <p:sldId id="748" r:id="rId27"/>
    <p:sldId id="760" r:id="rId28"/>
    <p:sldId id="750" r:id="rId29"/>
    <p:sldId id="751" r:id="rId30"/>
    <p:sldId id="752" r:id="rId31"/>
    <p:sldId id="753" r:id="rId32"/>
    <p:sldId id="754" r:id="rId33"/>
    <p:sldId id="756" r:id="rId34"/>
    <p:sldId id="76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26B82D-4A80-5442-ADFA-E713DD9345C6}">
          <p14:sldIdLst>
            <p14:sldId id="257"/>
          </p14:sldIdLst>
        </p14:section>
        <p14:section name="Course logistics" id="{1E554E7E-B53A-C44E-A0C2-C87240A1FD47}">
          <p14:sldIdLst>
            <p14:sldId id="258"/>
            <p14:sldId id="705"/>
          </p14:sldIdLst>
        </p14:section>
        <p14:section name="Review" id="{F132AC65-CA19-F248-941F-0A5277106D26}">
          <p14:sldIdLst>
            <p14:sldId id="728"/>
            <p14:sldId id="729"/>
            <p14:sldId id="731"/>
            <p14:sldId id="730"/>
            <p14:sldId id="732"/>
            <p14:sldId id="726"/>
            <p14:sldId id="727"/>
            <p14:sldId id="733"/>
            <p14:sldId id="736"/>
            <p14:sldId id="737"/>
            <p14:sldId id="738"/>
            <p14:sldId id="739"/>
            <p14:sldId id="740"/>
            <p14:sldId id="741"/>
            <p14:sldId id="744"/>
            <p14:sldId id="762"/>
            <p14:sldId id="763"/>
            <p14:sldId id="735"/>
            <p14:sldId id="746"/>
            <p14:sldId id="745"/>
            <p14:sldId id="749"/>
            <p14:sldId id="742"/>
            <p14:sldId id="748"/>
            <p14:sldId id="760"/>
            <p14:sldId id="750"/>
            <p14:sldId id="751"/>
            <p14:sldId id="752"/>
            <p14:sldId id="753"/>
            <p14:sldId id="754"/>
            <p14:sldId id="756"/>
            <p14:sldId id="7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72"/>
    <p:restoredTop sz="95374"/>
  </p:normalViewPr>
  <p:slideViewPr>
    <p:cSldViewPr snapToGrid="0" snapToObjects="1">
      <p:cViewPr>
        <p:scale>
          <a:sx n="114" d="100"/>
          <a:sy n="114" d="100"/>
        </p:scale>
        <p:origin x="1640" y="344"/>
      </p:cViewPr>
      <p:guideLst/>
    </p:cSldViewPr>
  </p:slideViewPr>
  <p:outlineViewPr>
    <p:cViewPr>
      <p:scale>
        <a:sx n="33" d="100"/>
        <a:sy n="33" d="100"/>
      </p:scale>
      <p:origin x="0" y="-597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53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B675-126E-6799-AC9D-CC4A29F50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CCD3-28CE-FD81-49AC-D8B4E2C04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99F13-AEC4-E3E5-27A0-2448292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48CEE-06E1-5F43-8BAD-D1F706AA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35AA2-0155-6ECC-3D98-5A5A3521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86AF-0BF2-5A0B-4346-E783785D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75E55-E764-CE05-E407-17FB4D206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4FCE0-7D55-C5E5-6A4A-16F73A438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0355C-8171-E1FB-1173-FFB96C9A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1372-1328-DBE9-3FE3-10850388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48A76-E979-B214-1F5C-7943A742C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57F6A-9F91-3B64-DC39-A45C35ACA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A7E5B-6861-C86A-0473-6BC9A991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20622-5F7A-3C26-9C3B-4F149CE2D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6B2D4-7243-5927-12FF-3438863F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1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40B6-4E2E-4F77-26C3-1B8C4B04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1E18-DAD1-1253-DA11-F90226738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F829-ABF8-6B7F-1889-03EBF67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39BC6-9C7E-BF8C-EC50-3AC2408D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19C7A-674B-3F1E-2A34-9D53FCC5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3A8E-C339-5D3C-6EE8-E8EE99CF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70F0-E5FC-4BC7-408A-71018F92E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9AB5C-C93D-8082-B8F5-1FA55D28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20633-69D1-CFB0-6BDC-C6774DA39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933A0-42D1-8E9F-4AA6-C4EF365A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0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648D-C07C-29E3-4AED-CE3A22C3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170D-7211-D9BA-0B82-0441082F3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A6B2A-75E9-E1BD-233B-A08E22CB6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BB678-0660-2348-652F-80C54EF06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90A72-CC9E-4D6D-441B-C329BE0E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04382-FDF8-0BB6-FF26-969950E2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14B9-BEC2-998D-21E2-1BE12DAB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7323-A583-50A8-C1DF-600CE7A82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D2A13-B8E6-2729-A187-D4A40A864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6DA4A-5438-7F6E-32A6-CE4D10332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D4B42-F26B-91AA-D977-F4C3FBE27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3D4FB-E9A4-29BB-8AE8-B6EBB5B6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89A3A-A5B1-D25C-DCBB-EFBA5623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B25BB-FC4C-ADDF-9E74-C4D3E49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AB02-BE14-0835-8D46-33DDAB45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324A1-853F-5ADD-DDDF-EC72ACF1B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CA1C8-5BE1-5720-62E0-56912D56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ED032-3D40-8E57-B72D-24497848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361EB-A08C-0AB8-E109-51942537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F6C56-E8D5-07F4-BF23-002B949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DAEE1-1C5C-95F3-3625-57CF36A1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5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1DA9-F5F6-D8DF-348D-7DEE296C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F3C8D-4AE6-9EC8-FA08-39828B790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915AC-AF2F-FD60-5D88-BF8CAFBE0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5AB4E-88F6-D573-1ED4-2D07127E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4DC77-76B1-7CCE-EA02-0D20B125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F4470-224B-D528-607E-66A3BAF6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3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892A-8FAA-470B-6EAE-86EC5340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2D1FA-484E-A1BF-5AC7-B32C8C3C1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38FAC-E121-F5EC-ED7E-C989B37FB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1E88A-1C96-859C-C3C7-DFC89F23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5713D-C8CE-F7CC-2466-80D249A9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6C213-E6B5-40DA-2339-EC02DF45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A82680-7250-BD15-60A4-314A86DC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76A9-71BA-C7D2-F9F9-48CB19D76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2150-1A23-4F3E-547A-AE00396D1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4229-EA58-8D6F-10EB-76A24BBBA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31DF8-72A2-82E8-0D3B-0D5B59D99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28" y="19969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User Interface Design </a:t>
            </a:r>
            <a:br>
              <a:rPr lang="en-US" dirty="0"/>
            </a:br>
            <a:endParaRPr lang="en-US" dirty="0"/>
          </a:p>
        </p:txBody>
      </p:sp>
      <p:pic>
        <p:nvPicPr>
          <p:cNvPr id="21506" name="Picture 2" descr="Read Sarah's Scribbles :: Practice | Tapas Comics">
            <a:extLst>
              <a:ext uri="{FF2B5EF4-FFF2-40B4-BE49-F238E27FC236}">
                <a16:creationId xmlns:a16="http://schemas.microsoft.com/office/drawing/2014/main" id="{40890158-0B01-FA1D-F94B-7346D112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322" y="0"/>
            <a:ext cx="4514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655B-DFE3-2032-2614-1A1FF636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Vanilla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55E-9824-B8B8-5058-3A30C7E3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2867" cy="4351338"/>
          </a:xfrm>
        </p:spPr>
        <p:txBody>
          <a:bodyPr/>
          <a:lstStyle/>
          <a:p>
            <a:r>
              <a:rPr lang="en-US" dirty="0"/>
              <a:t>What most people think of as a sketch</a:t>
            </a:r>
          </a:p>
          <a:p>
            <a:r>
              <a:rPr lang="en-US" dirty="0"/>
              <a:t>Example- suppose you have a shopping app</a:t>
            </a:r>
          </a:p>
          <a:p>
            <a:r>
              <a:rPr lang="en-US" dirty="0"/>
              <a:t>Want to prototype the tool and layout</a:t>
            </a:r>
          </a:p>
          <a:p>
            <a:r>
              <a:rPr lang="en-US" dirty="0"/>
              <a:t>What do we notice about this sketch? 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28D2F70-B419-902B-7A63-5C0966611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04" y="1027906"/>
            <a:ext cx="6600295" cy="555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731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F25A-CB3A-1DA5-B7F5-3213FFB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Vanilla sketch- from low to high fidelity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0D3691-D7A2-A92F-450B-3C05BCB6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23" y="2540307"/>
            <a:ext cx="4297953" cy="361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Image014">
            <a:extLst>
              <a:ext uri="{FF2B5EF4-FFF2-40B4-BE49-F238E27FC236}">
                <a16:creationId xmlns:a16="http://schemas.microsoft.com/office/drawing/2014/main" id="{EF253774-DF8C-67CF-E21C-CA7413F1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42" y="2367438"/>
            <a:ext cx="3569060" cy="364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51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C9D0-727E-A3F8-3E12-6B372EF8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a Vanilla sketch: Annotations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11423D-2831-8ABF-EAD1-2BBC65A45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947" y="1308100"/>
            <a:ext cx="8643937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4FC764-9A95-C009-EEE1-1D4F62238577}"/>
              </a:ext>
            </a:extLst>
          </p:cNvPr>
          <p:cNvSpPr txBox="1"/>
          <p:nvPr/>
        </p:nvSpPr>
        <p:spPr>
          <a:xfrm>
            <a:off x="711201" y="2218266"/>
            <a:ext cx="152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don’t just have to show the interface</a:t>
            </a:r>
          </a:p>
        </p:txBody>
      </p:sp>
    </p:spTree>
    <p:extLst>
      <p:ext uri="{BB962C8B-B14F-4D97-AF65-F5344CB8AC3E}">
        <p14:creationId xmlns:p14="http://schemas.microsoft.com/office/powerpoint/2010/main" val="289293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3A2E-82FE-875E-50D7-280E6D52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tips: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2918-72AF-30AA-CCAF-E6AC52E89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Labels </a:t>
            </a:r>
          </a:p>
          <a:p>
            <a:r>
              <a:rPr lang="en-US" dirty="0"/>
              <a:t>Explanatory notes</a:t>
            </a:r>
          </a:p>
          <a:p>
            <a:r>
              <a:rPr lang="en-US" dirty="0"/>
              <a:t>Location of annotation correlates with region of the UI we are commenting on</a:t>
            </a:r>
          </a:p>
          <a:p>
            <a:pPr marL="0" indent="0" eaLnBrk="1" hangingPunct="1">
              <a:buFontTx/>
              <a:buNone/>
            </a:pPr>
            <a:r>
              <a:rPr lang="en-CA" altLang="en-US" sz="2800" dirty="0"/>
              <a:t>Example</a:t>
            </a:r>
          </a:p>
          <a:p>
            <a:pPr lvl="1" eaLnBrk="1" hangingPunct="1"/>
            <a:r>
              <a:rPr lang="en-CA" altLang="en-US" sz="2400" dirty="0"/>
              <a:t>proximity to area</a:t>
            </a:r>
          </a:p>
          <a:p>
            <a:pPr lvl="1" eaLnBrk="1" hangingPunct="1"/>
            <a:r>
              <a:rPr lang="en-US" altLang="en-US" sz="2400" dirty="0"/>
              <a:t>braces for large areas</a:t>
            </a:r>
          </a:p>
          <a:p>
            <a:pPr lvl="1" eaLnBrk="1" hangingPunct="1"/>
            <a:r>
              <a:rPr lang="en-CA" altLang="en-US" sz="2400" dirty="0"/>
              <a:t>arrow to specific area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3450C1-4E31-795E-A4B8-55A26C3DE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04" y="3429000"/>
            <a:ext cx="5457295" cy="327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532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9E11-E72C-BC89-9536-0317AA4D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Arrows as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DF1AB-2F19-59AA-2E84-0595909BC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CA" altLang="en-US" sz="2800" dirty="0"/>
              <a:t>Can also </a:t>
            </a:r>
          </a:p>
          <a:p>
            <a:pPr lvl="1" eaLnBrk="1" hangingPunct="1"/>
            <a:r>
              <a:rPr lang="en-CA" altLang="en-US" sz="2400" dirty="0"/>
              <a:t>emphasise area of interest</a:t>
            </a:r>
          </a:p>
          <a:p>
            <a:pPr lvl="1" eaLnBrk="1" hangingPunct="1"/>
            <a:r>
              <a:rPr lang="en-CA" altLang="en-US" sz="2400" dirty="0"/>
              <a:t>relate different parts of a sketch</a:t>
            </a:r>
          </a:p>
          <a:p>
            <a:pPr lvl="1" eaLnBrk="1" hangingPunct="1"/>
            <a:r>
              <a:rPr lang="en-CA" altLang="en-US" sz="2400" dirty="0"/>
              <a:t>indicate direction</a:t>
            </a:r>
          </a:p>
          <a:p>
            <a:pPr lvl="1" eaLnBrk="1" hangingPunct="1"/>
            <a:r>
              <a:rPr lang="en-CA" altLang="en-US" sz="2400" dirty="0"/>
              <a:t>show movement</a:t>
            </a:r>
          </a:p>
          <a:p>
            <a:pPr lvl="1" eaLnBrk="1" hangingPunct="1"/>
            <a:r>
              <a:rPr lang="en-CA" altLang="en-US" sz="2400" dirty="0"/>
              <a:t>indicate a sequence of events (interaction flow)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2555FF2F-EA06-0E85-2129-0A5D70AEE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59" y="2290762"/>
            <a:ext cx="2564979" cy="319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71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9E11-E72C-BC89-9536-0317AA4D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Arrows as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DF1AB-2F19-59AA-2E84-0595909BC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25" y="1842559"/>
            <a:ext cx="4089400" cy="4351338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CA" altLang="en-US" sz="2400" dirty="0"/>
              <a:t>Although we are sketching a moment in time, we can convey causality, or the relationship between parts of the UI with annotations such as arrows and explanatory labels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375C28-9AEC-758E-3ACF-8402A506A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14" y="1690688"/>
            <a:ext cx="8007711" cy="480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Bent-Up Arrow 5">
            <a:extLst>
              <a:ext uri="{FF2B5EF4-FFF2-40B4-BE49-F238E27FC236}">
                <a16:creationId xmlns:a16="http://schemas.microsoft.com/office/drawing/2014/main" id="{BD6EC4F0-7C2D-B1DA-95AF-DA02B67CDBFD}"/>
              </a:ext>
            </a:extLst>
          </p:cNvPr>
          <p:cNvSpPr/>
          <p:nvPr/>
        </p:nvSpPr>
        <p:spPr bwMode="auto">
          <a:xfrm rot="12818876" flipH="1">
            <a:off x="8632825" y="1306513"/>
            <a:ext cx="893763" cy="2000250"/>
          </a:xfrm>
          <a:prstGeom prst="bentUpArrow">
            <a:avLst/>
          </a:prstGeom>
          <a:solidFill>
            <a:srgbClr val="FFC0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2075" tIns="46038" rIns="92075" bIns="46038"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11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61D6-1CDF-01DA-39C0-48EFD40F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2F21AC-CD82-CC03-641F-3DE8A88C712F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1773238"/>
            <a:ext cx="4249738" cy="107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7" lvl="1" indent="0" algn="r">
              <a:buFontTx/>
              <a:buNone/>
              <a:defRPr/>
            </a:pPr>
            <a:r>
              <a:rPr lang="en-CA" sz="2000" dirty="0"/>
              <a:t>ideas about design elements</a:t>
            </a:r>
            <a:br>
              <a:rPr lang="en-CA" sz="2000" dirty="0"/>
            </a:br>
            <a:r>
              <a:rPr lang="en-CA" sz="2000" dirty="0"/>
              <a:t>left out of the drawing</a:t>
            </a:r>
          </a:p>
          <a:p>
            <a:pPr marL="268287" lvl="1" indent="0" algn="r">
              <a:buFontTx/>
              <a:buNone/>
              <a:defRPr/>
            </a:pPr>
            <a:endParaRPr lang="en-CA" dirty="0"/>
          </a:p>
          <a:p>
            <a:pPr lvl="1" algn="r">
              <a:defRPr/>
            </a:pPr>
            <a:endParaRPr lang="en-CA" dirty="0"/>
          </a:p>
          <a:p>
            <a:pPr lvl="1" algn="r">
              <a:defRPr/>
            </a:pPr>
            <a:endParaRPr lang="en-CA" dirty="0"/>
          </a:p>
          <a:p>
            <a:pPr lvl="1" algn="r">
              <a:defRPr/>
            </a:pPr>
            <a:endParaRPr lang="en-CA" dirty="0"/>
          </a:p>
          <a:p>
            <a:pPr marL="0" indent="0" algn="r">
              <a:buFontTx/>
              <a:buNone/>
              <a:defRPr/>
            </a:pPr>
            <a:endParaRPr lang="en-CA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2D500F-B917-FD02-64FD-5DC650E3F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090988"/>
            <a:ext cx="4249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•"/>
              <a:defRPr sz="2800">
                <a:solidFill>
                  <a:srgbClr val="000066"/>
                </a:solidFill>
                <a:latin typeface="+mn-lt"/>
              </a:defRPr>
            </a:lvl2pPr>
            <a:lvl3pPr marL="1073150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o"/>
              <a:defRPr sz="1600">
                <a:solidFill>
                  <a:srgbClr val="000066"/>
                </a:solidFill>
                <a:latin typeface="+mn-lt"/>
              </a:defRPr>
            </a:lvl3pPr>
            <a:lvl4pPr marL="1611313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Times New Roman" pitchFamily="18" charset="0"/>
              <a:buChar char="–"/>
              <a:defRPr sz="1600">
                <a:solidFill>
                  <a:srgbClr val="000066"/>
                </a:solidFill>
                <a:latin typeface="+mn-lt"/>
              </a:defRPr>
            </a:lvl4pPr>
            <a:lvl5pPr marL="20637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5pPr>
            <a:lvl6pPr marL="25209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6pPr>
            <a:lvl7pPr marL="29781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7pPr>
            <a:lvl8pPr marL="34353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8pPr>
            <a:lvl9pPr marL="38925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9pPr>
          </a:lstStyle>
          <a:p>
            <a:pPr marL="268287" lvl="1" indent="0" algn="r" eaLnBrk="1" hangingPunct="1">
              <a:buFontTx/>
              <a:buNone/>
              <a:defRPr/>
            </a:pPr>
            <a:r>
              <a:rPr lang="en-CA" sz="2000" b="0" dirty="0">
                <a:solidFill>
                  <a:schemeClr val="tx1"/>
                </a:solidFill>
              </a:rPr>
              <a:t>alternate design options of sketch elements</a:t>
            </a:r>
          </a:p>
          <a:p>
            <a:pPr marL="268287" lvl="1" indent="0" algn="r" eaLnBrk="1" hangingPunct="1">
              <a:buFontTx/>
              <a:buNone/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marL="0" indent="0" algn="r" eaLnBrk="1" hangingPunct="1">
              <a:buFontTx/>
              <a:buNone/>
              <a:defRPr/>
            </a:pPr>
            <a:endParaRPr lang="en-CA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B3A20-6D6D-01CE-56FB-3B4CC10C2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664200"/>
            <a:ext cx="4249738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536575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•"/>
              <a:defRPr sz="2800">
                <a:solidFill>
                  <a:srgbClr val="000066"/>
                </a:solidFill>
                <a:latin typeface="+mn-lt"/>
              </a:defRPr>
            </a:lvl2pPr>
            <a:lvl3pPr marL="1073150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o"/>
              <a:defRPr sz="1600">
                <a:solidFill>
                  <a:srgbClr val="000066"/>
                </a:solidFill>
                <a:latin typeface="+mn-lt"/>
              </a:defRPr>
            </a:lvl3pPr>
            <a:lvl4pPr marL="1611313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Times New Roman" pitchFamily="18" charset="0"/>
              <a:buChar char="–"/>
              <a:defRPr sz="1600">
                <a:solidFill>
                  <a:srgbClr val="000066"/>
                </a:solidFill>
                <a:latin typeface="+mn-lt"/>
              </a:defRPr>
            </a:lvl4pPr>
            <a:lvl5pPr marL="20637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5pPr>
            <a:lvl6pPr marL="25209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6pPr>
            <a:lvl7pPr marL="29781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7pPr>
            <a:lvl8pPr marL="34353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8pPr>
            <a:lvl9pPr marL="38925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9pPr>
          </a:lstStyle>
          <a:p>
            <a:pPr marL="268287" lvl="1" indent="0" algn="r" eaLnBrk="1" hangingPunct="1">
              <a:buFontTx/>
              <a:buNone/>
              <a:defRPr/>
            </a:pPr>
            <a:r>
              <a:rPr lang="en-CA" sz="2000" b="0" dirty="0">
                <a:solidFill>
                  <a:schemeClr val="tx1"/>
                </a:solidFill>
              </a:rPr>
              <a:t>design </a:t>
            </a:r>
            <a:br>
              <a:rPr lang="en-CA" sz="2000" b="0" dirty="0">
                <a:solidFill>
                  <a:schemeClr val="tx1"/>
                </a:solidFill>
              </a:rPr>
            </a:br>
            <a:r>
              <a:rPr lang="en-CA" sz="2000" b="0" dirty="0">
                <a:solidFill>
                  <a:schemeClr val="tx1"/>
                </a:solidFill>
              </a:rPr>
              <a:t>issues</a:t>
            </a:r>
          </a:p>
          <a:p>
            <a:pPr marL="268287" lvl="1" indent="0" algn="r" eaLnBrk="1" hangingPunct="1">
              <a:buFontTx/>
              <a:buNone/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lvl="1" algn="r" eaLnBrk="1" hangingPunct="1">
              <a:defRPr/>
            </a:pPr>
            <a:endParaRPr lang="en-CA" sz="2400" dirty="0"/>
          </a:p>
          <a:p>
            <a:pPr marL="0" indent="0" algn="r" eaLnBrk="1" hangingPunct="1">
              <a:buFontTx/>
              <a:buNone/>
              <a:defRPr/>
            </a:pPr>
            <a:endParaRPr lang="en-CA" sz="2800" dirty="0"/>
          </a:p>
        </p:txBody>
      </p:sp>
      <p:sp>
        <p:nvSpPr>
          <p:cNvPr id="7" name="Right Arrow 1">
            <a:extLst>
              <a:ext uri="{FF2B5EF4-FFF2-40B4-BE49-F238E27FC236}">
                <a16:creationId xmlns:a16="http://schemas.microsoft.com/office/drawing/2014/main" id="{D05CAFA6-5933-E8DA-99D2-8DC1D6E9F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238" y="1881188"/>
            <a:ext cx="647700" cy="360362"/>
          </a:xfrm>
          <a:prstGeom prst="rightArrow">
            <a:avLst>
              <a:gd name="adj1" fmla="val 50000"/>
              <a:gd name="adj2" fmla="val 49943"/>
            </a:avLst>
          </a:prstGeom>
          <a:solidFill>
            <a:srgbClr val="FF9900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ABD5F5E-8B0D-35A8-E410-8865A9922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238" y="4283075"/>
            <a:ext cx="647700" cy="360363"/>
          </a:xfrm>
          <a:prstGeom prst="rightArrow">
            <a:avLst>
              <a:gd name="adj1" fmla="val 50000"/>
              <a:gd name="adj2" fmla="val 49943"/>
            </a:avLst>
          </a:prstGeom>
          <a:solidFill>
            <a:srgbClr val="FF9900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84AA209-233C-9D78-08FC-578F3BC14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513" y="5862638"/>
            <a:ext cx="647700" cy="360362"/>
          </a:xfrm>
          <a:prstGeom prst="rightArrow">
            <a:avLst>
              <a:gd name="adj1" fmla="val 50000"/>
              <a:gd name="adj2" fmla="val 49943"/>
            </a:avLst>
          </a:prstGeom>
          <a:solidFill>
            <a:srgbClr val="FF9900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75B855C-1BC8-C93C-8AA2-50C20B257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6"/>
          <a:stretch>
            <a:fillRect/>
          </a:stretch>
        </p:blipFill>
        <p:spPr bwMode="auto">
          <a:xfrm>
            <a:off x="5281613" y="1198034"/>
            <a:ext cx="4032250" cy="552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21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B9F6-BDA2-432C-8F45-8D9BBE53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and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CC85D-D30D-46AB-2897-3200F3D09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8467" cy="4351338"/>
          </a:xfrm>
        </p:spPr>
        <p:txBody>
          <a:bodyPr/>
          <a:lstStyle/>
          <a:p>
            <a:r>
              <a:rPr lang="en-US" dirty="0"/>
              <a:t>Can be drawn directly on the sketch</a:t>
            </a:r>
          </a:p>
          <a:p>
            <a:r>
              <a:rPr lang="en-US" dirty="0"/>
              <a:t>Or added as a layer</a:t>
            </a:r>
          </a:p>
          <a:p>
            <a:pPr lvl="1"/>
            <a:r>
              <a:rPr lang="en-US" dirty="0"/>
              <a:t>Tracing paper</a:t>
            </a:r>
          </a:p>
          <a:p>
            <a:pPr lvl="1"/>
            <a:r>
              <a:rPr lang="en-US" dirty="0"/>
              <a:t>Or digital layer</a:t>
            </a:r>
          </a:p>
        </p:txBody>
      </p:sp>
      <p:pic>
        <p:nvPicPr>
          <p:cNvPr id="4" name="Picture 4" descr="http://www.google.com/url?source=imglanding&amp;ct=img&amp;q=http://www.shop.casaleganitos.com/files/gimgs/24_img9300.jpg&amp;sa=X&amp;ei=Bf-NULuCLKq3iwLDxYCoAg&amp;ved=0CAoQ8wc45gI&amp;usg=AFQjCNGw6TE7HzUrgkAd-fUAusNfEu_-xg">
            <a:extLst>
              <a:ext uri="{FF2B5EF4-FFF2-40B4-BE49-F238E27FC236}">
                <a16:creationId xmlns:a16="http://schemas.microsoft.com/office/drawing/2014/main" id="{B3EA5DDF-5BE1-9280-C359-55783C547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" t="5013" r="4221" b="5795"/>
          <a:stretch>
            <a:fillRect/>
          </a:stretch>
        </p:blipFill>
        <p:spPr bwMode="auto">
          <a:xfrm>
            <a:off x="5588000" y="1516855"/>
            <a:ext cx="6351785" cy="459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79E13-8BB0-43AB-1A4C-2C00AFEB3917}"/>
              </a:ext>
            </a:extLst>
          </p:cNvPr>
          <p:cNvSpPr/>
          <p:nvPr/>
        </p:nvSpPr>
        <p:spPr>
          <a:xfrm>
            <a:off x="5875869" y="6492875"/>
            <a:ext cx="3413125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Image from http://www.shop.casaleganitos.com/silk-screens/architecture-drawings/</a:t>
            </a:r>
          </a:p>
        </p:txBody>
      </p:sp>
    </p:spTree>
    <p:extLst>
      <p:ext uri="{BB962C8B-B14F-4D97-AF65-F5344CB8AC3E}">
        <p14:creationId xmlns:p14="http://schemas.microsoft.com/office/powerpoint/2010/main" val="140649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5ACA-F920-5948-DB8F-482E7A65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sketch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7067-B690-EC1E-4E18-BBD907249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4351338"/>
          </a:xfrm>
        </p:spPr>
        <p:txBody>
          <a:bodyPr>
            <a:normAutofit/>
          </a:bodyPr>
          <a:lstStyle/>
          <a:p>
            <a:r>
              <a:rPr lang="en-US" dirty="0"/>
              <a:t>Can use a drawing tool to create a digital sketch</a:t>
            </a:r>
          </a:p>
          <a:p>
            <a:pPr lvl="1"/>
            <a:r>
              <a:rPr lang="en-US" dirty="0"/>
              <a:t>re-usable, </a:t>
            </a:r>
          </a:p>
          <a:p>
            <a:pPr lvl="1"/>
            <a:r>
              <a:rPr lang="en-US" dirty="0"/>
              <a:t>editable,</a:t>
            </a:r>
          </a:p>
          <a:p>
            <a:pPr lvl="1"/>
            <a:r>
              <a:rPr lang="en-US" dirty="0"/>
              <a:t>closer to the ‘real thing’</a:t>
            </a:r>
          </a:p>
          <a:p>
            <a:r>
              <a:rPr lang="en-US" dirty="0"/>
              <a:t>Takes a bit more time, but it can be copied, edited…</a:t>
            </a:r>
          </a:p>
          <a:p>
            <a:r>
              <a:rPr lang="en-US" dirty="0"/>
              <a:t>Trade-offs</a:t>
            </a:r>
          </a:p>
        </p:txBody>
      </p:sp>
      <p:pic>
        <p:nvPicPr>
          <p:cNvPr id="4" name="Picture 38">
            <a:extLst>
              <a:ext uri="{FF2B5EF4-FFF2-40B4-BE49-F238E27FC236}">
                <a16:creationId xmlns:a16="http://schemas.microsoft.com/office/drawing/2014/main" id="{EB24A65B-39C9-8FF9-39AF-CAB85AAD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54" y="1214460"/>
            <a:ext cx="5980113" cy="5573668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65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94EF-9A6F-ED08-21F7-FFEF68A1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point- great option for digital sketching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4003-3C63-A147-A4B0-1338B2FE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77533" cy="4351338"/>
          </a:xfrm>
        </p:spPr>
        <p:txBody>
          <a:bodyPr>
            <a:normAutofit/>
          </a:bodyPr>
          <a:lstStyle/>
          <a:p>
            <a:r>
              <a:rPr lang="en-US" dirty="0"/>
              <a:t>You don’t need a fancy tool to make digital sketches</a:t>
            </a:r>
          </a:p>
          <a:p>
            <a:r>
              <a:rPr lang="en-US" dirty="0"/>
              <a:t>Easy to share, give to others to edit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Design: Friday Sept 2 (Day 6)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Project</a:t>
            </a:r>
          </a:p>
          <a:p>
            <a:pPr lvl="1"/>
            <a:r>
              <a:rPr lang="en-US" dirty="0"/>
              <a:t>Sketching review</a:t>
            </a:r>
          </a:p>
          <a:p>
            <a:pPr lvl="1"/>
            <a:r>
              <a:rPr lang="en-US" dirty="0"/>
              <a:t>Sketching an interface</a:t>
            </a:r>
          </a:p>
          <a:p>
            <a:pPr lvl="2"/>
            <a:r>
              <a:rPr lang="en-US" dirty="0"/>
              <a:t>The Vanilla Sketch</a:t>
            </a:r>
          </a:p>
          <a:p>
            <a:pPr lvl="2"/>
            <a:r>
              <a:rPr lang="en-US" dirty="0"/>
              <a:t>The Digital Sketch</a:t>
            </a:r>
          </a:p>
          <a:p>
            <a:pPr lvl="2"/>
            <a:r>
              <a:rPr lang="en-US" dirty="0"/>
              <a:t>Whiteboard sketch</a:t>
            </a:r>
          </a:p>
          <a:p>
            <a:pPr lvl="2"/>
            <a:r>
              <a:rPr lang="en-US" dirty="0"/>
              <a:t>The sticky-note sketch</a:t>
            </a:r>
          </a:p>
          <a:p>
            <a:pPr lvl="2"/>
            <a:r>
              <a:rPr lang="en-US" dirty="0"/>
              <a:t>Sketching with a template</a:t>
            </a:r>
          </a:p>
          <a:p>
            <a:pPr lvl="1"/>
            <a:r>
              <a:rPr lang="en-US" dirty="0"/>
              <a:t>Sketching activity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53B8D-4AB5-8BEF-BC07-7DFEEC0DD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there are tools out there…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B6E5-E8E2-FC80-168E-4AEEC6F81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Omnigraffle</a:t>
            </a:r>
            <a:r>
              <a:rPr lang="en-US" dirty="0"/>
              <a:t> is my favorite (mac only)</a:t>
            </a:r>
          </a:p>
          <a:p>
            <a:r>
              <a:rPr lang="en-US" dirty="0"/>
              <a:t>Adobe tools</a:t>
            </a:r>
          </a:p>
          <a:p>
            <a:r>
              <a:rPr lang="en-US" dirty="0"/>
              <a:t>Any others you use ….?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27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F25A-CB3A-1DA5-B7F5-3213FFB5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en-US" dirty="0"/>
              <a:t>Which has more openness? </a:t>
            </a:r>
          </a:p>
        </p:txBody>
      </p:sp>
      <p:pic>
        <p:nvPicPr>
          <p:cNvPr id="5" name="Picture 5" descr="Image014">
            <a:extLst>
              <a:ext uri="{FF2B5EF4-FFF2-40B4-BE49-F238E27FC236}">
                <a16:creationId xmlns:a16="http://schemas.microsoft.com/office/drawing/2014/main" id="{EF253774-DF8C-67CF-E21C-CA7413F1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38" y="2802817"/>
            <a:ext cx="3776294" cy="385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8">
            <a:extLst>
              <a:ext uri="{FF2B5EF4-FFF2-40B4-BE49-F238E27FC236}">
                <a16:creationId xmlns:a16="http://schemas.microsoft.com/office/drawing/2014/main" id="{ECA576B0-10D5-4D39-A9BC-C8906D4C2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359" y="1039848"/>
            <a:ext cx="3783058" cy="3525938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967A7-AE3F-D343-8BAE-B66797594331}"/>
              </a:ext>
            </a:extLst>
          </p:cNvPr>
          <p:cNvSpPr txBox="1"/>
          <p:nvPr/>
        </p:nvSpPr>
        <p:spPr>
          <a:xfrm>
            <a:off x="165583" y="1803641"/>
            <a:ext cx="45560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Sketchy sketches leave room for the imagination and creativity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Indicate an openness to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Make it easier to capture feedback</a:t>
            </a:r>
          </a:p>
        </p:txBody>
      </p:sp>
    </p:spTree>
    <p:extLst>
      <p:ext uri="{BB962C8B-B14F-4D97-AF65-F5344CB8AC3E}">
        <p14:creationId xmlns:p14="http://schemas.microsoft.com/office/powerpoint/2010/main" val="373131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F25A-CB3A-1DA5-B7F5-3213FFB5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en-US" dirty="0"/>
              <a:t>Value of openness, blanks, vague rendering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967A7-AE3F-D343-8BAE-B66797594331}"/>
              </a:ext>
            </a:extLst>
          </p:cNvPr>
          <p:cNvSpPr txBox="1"/>
          <p:nvPr/>
        </p:nvSpPr>
        <p:spPr>
          <a:xfrm>
            <a:off x="165583" y="1803641"/>
            <a:ext cx="11188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Example: Friend working with nurses, shows a non-sketchy sketch,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They discuss the size of the text, or the color schemes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They don’t brainstorm ideas for what to fill in the sketchy parts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They don’t comment on the 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He doesn’t get what he needs from his discussions with them</a:t>
            </a:r>
          </a:p>
        </p:txBody>
      </p:sp>
    </p:spTree>
    <p:extLst>
      <p:ext uri="{BB962C8B-B14F-4D97-AF65-F5344CB8AC3E}">
        <p14:creationId xmlns:p14="http://schemas.microsoft.com/office/powerpoint/2010/main" val="2483526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0DAB-E39A-7032-01D9-AAC9C795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But- the ability to edit, reuse, is valuable!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417A-BA3A-6342-98E2-914EF19A3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Is there something in between a sketchy and a digital sketch? </a:t>
            </a:r>
          </a:p>
        </p:txBody>
      </p:sp>
    </p:spTree>
    <p:extLst>
      <p:ext uri="{BB962C8B-B14F-4D97-AF65-F5344CB8AC3E}">
        <p14:creationId xmlns:p14="http://schemas.microsoft.com/office/powerpoint/2010/main" val="273467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53C5-2F37-ED86-850C-A2E4BE79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E7BB5-6E60-05FF-8AD3-DDF9F1BE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4200" cy="4351338"/>
          </a:xfrm>
        </p:spPr>
        <p:txBody>
          <a:bodyPr/>
          <a:lstStyle/>
          <a:p>
            <a:r>
              <a:rPr lang="en-US" dirty="0"/>
              <a:t>Easier to erase </a:t>
            </a:r>
          </a:p>
          <a:p>
            <a:r>
              <a:rPr lang="en-US" dirty="0"/>
              <a:t>Nice for collaborative brainstorming - Multiple people can sketch</a:t>
            </a:r>
          </a:p>
          <a:p>
            <a:r>
              <a:rPr lang="en-US" dirty="0"/>
              <a:t>Photo to save the sketch</a:t>
            </a:r>
          </a:p>
        </p:txBody>
      </p:sp>
      <p:pic>
        <p:nvPicPr>
          <p:cNvPr id="34818" name="Picture 2" descr="Agile prototyping tools: Paper, Whiteboard and Balsamiq... - Agile UX |  Agile UX">
            <a:extLst>
              <a:ext uri="{FF2B5EF4-FFF2-40B4-BE49-F238E27FC236}">
                <a16:creationId xmlns:a16="http://schemas.microsoft.com/office/drawing/2014/main" id="{F2A8FBB0-7B6E-739C-CBBA-763F4F723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1475317"/>
            <a:ext cx="6514476" cy="42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782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C7A7-707C-8A4C-E11E-5E818069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note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AE345-716E-5A55-3A86-148990638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8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Takes somewhat longer than a vanilla sketch</a:t>
            </a:r>
          </a:p>
          <a:p>
            <a:r>
              <a:rPr lang="en-US" dirty="0"/>
              <a:t>BUT- you can edit</a:t>
            </a:r>
          </a:p>
          <a:p>
            <a:pPr lvl="1"/>
            <a:r>
              <a:rPr lang="en-US" dirty="0"/>
              <a:t>Replace one sticky note with another</a:t>
            </a:r>
          </a:p>
          <a:p>
            <a:pPr lvl="1"/>
            <a:r>
              <a:rPr lang="en-US" dirty="0"/>
              <a:t>Move them around</a:t>
            </a:r>
          </a:p>
          <a:p>
            <a:r>
              <a:rPr lang="en-US" dirty="0"/>
              <a:t>Can do both regular sketch and sticky note</a:t>
            </a:r>
          </a:p>
          <a:p>
            <a:pPr lvl="1"/>
            <a:r>
              <a:rPr lang="en-US" dirty="0"/>
              <a:t>What may change?</a:t>
            </a:r>
          </a:p>
          <a:p>
            <a:pPr lvl="1"/>
            <a:r>
              <a:rPr lang="en-US" dirty="0"/>
              <a:t>What may I want to move? </a:t>
            </a:r>
          </a:p>
          <a:p>
            <a:r>
              <a:rPr lang="en-US" dirty="0"/>
              <a:t>Example from Sketching user experiences book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CC1E4-8D19-545E-EAD9-E63FB7DA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108" y="1825625"/>
            <a:ext cx="6423025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3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C7A7-707C-8A4C-E11E-5E818069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note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AE345-716E-5A55-3A86-148990638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3" y="1825625"/>
            <a:ext cx="46058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Example from Sketching user experiences book</a:t>
            </a:r>
          </a:p>
          <a:p>
            <a:pPr lvl="1"/>
            <a:r>
              <a:rPr lang="en-US" dirty="0"/>
              <a:t>Interesting ideas:</a:t>
            </a:r>
          </a:p>
          <a:p>
            <a:pPr lvl="2"/>
            <a:r>
              <a:rPr lang="en-US" dirty="0"/>
              <a:t>Sticky note Finger with a clear acetate paper highlight</a:t>
            </a:r>
          </a:p>
          <a:p>
            <a:pPr lvl="2"/>
            <a:r>
              <a:rPr lang="en-US" dirty="0"/>
              <a:t>Can move the finger around, and change the selection</a:t>
            </a:r>
          </a:p>
          <a:p>
            <a:pPr lvl="2"/>
            <a:r>
              <a:rPr lang="en-US" dirty="0"/>
              <a:t>Add in new sticky notes to see what happens next</a:t>
            </a:r>
          </a:p>
          <a:p>
            <a:pPr lvl="2"/>
            <a:r>
              <a:rPr lang="en-US" dirty="0"/>
              <a:t>Photograph, to save </a:t>
            </a:r>
          </a:p>
          <a:p>
            <a:pPr lvl="1"/>
            <a:r>
              <a:rPr lang="en-US" dirty="0"/>
              <a:t>Could have your user ‘interact’ , you stand in for the interactive updates with sticky notes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CC1E4-8D19-545E-EAD9-E63FB7DA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108" y="1825625"/>
            <a:ext cx="6423025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54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4AB85-C23F-8ED0-CF20-665B3D49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notes + whiteboards + office supplies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08451-4397-9FB2-09F2-EC9E5D2AC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for it!</a:t>
            </a:r>
          </a:p>
        </p:txBody>
      </p:sp>
    </p:spTree>
    <p:extLst>
      <p:ext uri="{BB962C8B-B14F-4D97-AF65-F5344CB8AC3E}">
        <p14:creationId xmlns:p14="http://schemas.microsoft.com/office/powerpoint/2010/main" val="1001424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55B2-3A1E-5E9B-874F-75A2D733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A0A3-B5B5-4021-6791-78F296E31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1933" cy="4351338"/>
          </a:xfrm>
        </p:spPr>
        <p:txBody>
          <a:bodyPr/>
          <a:lstStyle/>
          <a:p>
            <a:r>
              <a:rPr lang="en-US" dirty="0"/>
              <a:t>Sometimes you are ONLY changing one portion of the design</a:t>
            </a:r>
          </a:p>
          <a:p>
            <a:r>
              <a:rPr lang="en-US" dirty="0"/>
              <a:t>Can keep the preserved part with a reusable template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CD04682-A315-8BDB-B525-66753550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99" y="1429543"/>
            <a:ext cx="2992967" cy="435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789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0BD6-7926-A6AB-EFFB-BDDC53DB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a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0869-0071-C74B-4996-0ECC8E9E9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2467" cy="4351338"/>
          </a:xfrm>
        </p:spPr>
        <p:txBody>
          <a:bodyPr/>
          <a:lstStyle/>
          <a:p>
            <a:r>
              <a:rPr lang="en-US" dirty="0"/>
              <a:t>Sketch and photocopy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DFB0E-4A9B-D4C8-E841-8E6940CD2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46" y="2367491"/>
            <a:ext cx="3805237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AA100FF9-248B-F4BA-E8CC-7257374D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808" y="2251603"/>
            <a:ext cx="3754438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02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FB2A-313A-0E9B-201E-BBC5C1BB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/ 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70C85-8EAF-9A47-5380-1C080A028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Sketching activities today and Friday</a:t>
            </a:r>
          </a:p>
          <a:p>
            <a:pPr lvl="1"/>
            <a:r>
              <a:rPr lang="en-US" dirty="0"/>
              <a:t>SAVE YOUR SKETCHES! </a:t>
            </a:r>
          </a:p>
          <a:p>
            <a:pPr lvl="1"/>
            <a:r>
              <a:rPr lang="en-US" dirty="0"/>
              <a:t>Turn in at link to be posted on Canvas</a:t>
            </a:r>
          </a:p>
          <a:p>
            <a:r>
              <a:rPr lang="en-US" dirty="0"/>
              <a:t>I am going to post some example responses to the 10-plus-10 example we did, but I want to let you do this on your own first. </a:t>
            </a:r>
          </a:p>
          <a:p>
            <a:r>
              <a:rPr lang="en-US" dirty="0"/>
              <a:t>Project: It is posted- let’s walk through it.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3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067F-ED1E-3E6D-8F42-E6332E0C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template and print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26959A-8A3D-5E7F-ED68-3D170D64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17" y="2111905"/>
            <a:ext cx="27622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36987E2-B322-5056-5C45-352B5C201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967" y="2111905"/>
            <a:ext cx="2749550" cy="399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62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F319-E792-D044-4CDD-32D00FB6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better if template + sketch fidelity match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BE3ACA2-F059-D9AF-551C-67BAA969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205038"/>
            <a:ext cx="29464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95BC41F-8AAA-0A48-5203-AFDD687A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80" y="2924137"/>
            <a:ext cx="3145706" cy="313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315491C-20BC-C54A-7441-212B1FF1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165" y="2924137"/>
            <a:ext cx="3122462" cy="3114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645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D69C-14A7-6036-DF3D-2B6AFFDD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Tracing, and they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7A5FF-A55F-0E50-80EB-BA853DEC3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54691"/>
            <a:ext cx="2865438" cy="4351338"/>
          </a:xfrm>
        </p:spPr>
        <p:txBody>
          <a:bodyPr/>
          <a:lstStyle/>
          <a:p>
            <a:r>
              <a:rPr lang="en-US" dirty="0"/>
              <a:t>If it is hard to draw a phone template free-hand, you can trace</a:t>
            </a:r>
          </a:p>
          <a:p>
            <a:pPr lvl="1"/>
            <a:r>
              <a:rPr lang="en-US" dirty="0"/>
              <a:t>Trace digitally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83B5533-71FD-08BE-1B02-B6AE9AB3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2610380"/>
            <a:ext cx="2755900" cy="404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44D15F7-16F9-38E9-62BE-2BA366F2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88" y="2608792"/>
            <a:ext cx="3643312" cy="404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0951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AC43-26B3-B3B3-E86E-38B3391A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Print, trace, scan, print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43527A-BAF9-7FC9-29E3-2FC9A58A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929342"/>
            <a:ext cx="5472113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7C7EDA48-7824-B9A6-4FDE-6C8C3C62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62" y="1929342"/>
            <a:ext cx="3754438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02BC0-2FB7-DE09-8035-8D55C0F072EB}"/>
              </a:ext>
            </a:extLst>
          </p:cNvPr>
          <p:cNvSpPr txBox="1"/>
          <p:nvPr/>
        </p:nvSpPr>
        <p:spPr>
          <a:xfrm>
            <a:off x="1185333" y="6197600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 acetate paper</a:t>
            </a:r>
          </a:p>
        </p:txBody>
      </p:sp>
    </p:spTree>
    <p:extLst>
      <p:ext uri="{BB962C8B-B14F-4D97-AF65-F5344CB8AC3E}">
        <p14:creationId xmlns:p14="http://schemas.microsoft.com/office/powerpoint/2010/main" val="2898513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84DBD-7D02-24A4-DE83-3785AAE2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26DE-078C-0B34-513F-E14914A9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Canvas activity</a:t>
            </a:r>
          </a:p>
          <a:p>
            <a:r>
              <a:rPr lang="en-US" dirty="0"/>
              <a:t>Suppose we have opened the photo sharing app</a:t>
            </a:r>
          </a:p>
          <a:p>
            <a:r>
              <a:rPr lang="en-US" dirty="0"/>
              <a:t>Draw two alternate versions of an interface for selecting the photos you want to share</a:t>
            </a:r>
          </a:p>
          <a:p>
            <a:pPr lvl="1"/>
            <a:r>
              <a:rPr lang="en-US" dirty="0"/>
              <a:t>One moment in time- can use annotations to suggest actions and causality</a:t>
            </a:r>
          </a:p>
          <a:p>
            <a:r>
              <a:rPr lang="en-US" dirty="0"/>
              <a:t>Suppose the users then do the authentication – like they bump the phones together, authentication success</a:t>
            </a:r>
          </a:p>
          <a:p>
            <a:r>
              <a:rPr lang="en-US" dirty="0"/>
              <a:t>Draw two alternate versions of an interface for accepting the photos on the other user’s phone </a:t>
            </a:r>
          </a:p>
        </p:txBody>
      </p:sp>
    </p:spTree>
    <p:extLst>
      <p:ext uri="{BB962C8B-B14F-4D97-AF65-F5344CB8AC3E}">
        <p14:creationId xmlns:p14="http://schemas.microsoft.com/office/powerpoint/2010/main" val="195316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58B2-5D7A-F74E-CA0F-74B031FA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have found a need, a design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4D7F2-A726-B275-CC01-7CDBB077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want to be able to exchange photos easily with someone who is nearby </a:t>
            </a:r>
          </a:p>
          <a:p>
            <a:r>
              <a:rPr lang="en-US" dirty="0"/>
              <a:t>They don’t want to go through a complex authentication protocol to connect to the other phone</a:t>
            </a:r>
          </a:p>
          <a:p>
            <a:endParaRPr lang="en-US" dirty="0"/>
          </a:p>
          <a:p>
            <a:r>
              <a:rPr lang="en-US" dirty="0"/>
              <a:t>We did it through interviews, but other ways….</a:t>
            </a:r>
          </a:p>
        </p:txBody>
      </p:sp>
    </p:spTree>
    <p:extLst>
      <p:ext uri="{BB962C8B-B14F-4D97-AF65-F5344CB8AC3E}">
        <p14:creationId xmlns:p14="http://schemas.microsoft.com/office/powerpoint/2010/main" val="336809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569F-2508-9A91-77D1-75FA2B6B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creatively brainstormed ways to address that goal (10-plus-10 method)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B215-5095-E51F-5E73-F1F5D28FB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They open the app and then….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Maybe they write the same keyword</a:t>
            </a:r>
          </a:p>
          <a:p>
            <a:r>
              <a:rPr lang="en-US" dirty="0"/>
              <a:t>Maybe they do a phone handshake</a:t>
            </a:r>
          </a:p>
          <a:p>
            <a:r>
              <a:rPr lang="en-US" dirty="0"/>
              <a:t>Maybe they use the flashlight somehow</a:t>
            </a:r>
          </a:p>
          <a:p>
            <a:r>
              <a:rPr lang="en-US" dirty="0"/>
              <a:t>Maybe they draw a picture together</a:t>
            </a:r>
          </a:p>
          <a:p>
            <a:r>
              <a:rPr lang="en-US" dirty="0"/>
              <a:t>Maybe they put their phones together and play a game</a:t>
            </a:r>
          </a:p>
          <a:p>
            <a:r>
              <a:rPr lang="en-US" dirty="0"/>
              <a:t>Maybe they play a song and the other phone recognizes the song</a:t>
            </a:r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87793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2BB9D-2F24-0253-8CA8-767F7DE7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pick one, and dive deeper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36BA3-DCEB-2577-C5B2-AA9C6A9B7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Elaborate</a:t>
            </a:r>
          </a:p>
          <a:p>
            <a:r>
              <a:rPr lang="en-US" dirty="0"/>
              <a:t>Walk through it step by step</a:t>
            </a:r>
          </a:p>
          <a:p>
            <a:r>
              <a:rPr lang="en-US" dirty="0"/>
              <a:t>Discuss alternatives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Ok, phone handshake</a:t>
            </a:r>
          </a:p>
          <a:p>
            <a:pPr lvl="1"/>
            <a:r>
              <a:rPr lang="en-US" dirty="0"/>
              <a:t>phones tap a. in the front, b. in the back, c. at the sides? </a:t>
            </a:r>
          </a:p>
          <a:p>
            <a:pPr lvl="1"/>
            <a:r>
              <a:rPr lang="en-US" dirty="0"/>
              <a:t>Phone shake up and down without tapping? </a:t>
            </a:r>
          </a:p>
          <a:p>
            <a:pPr lvl="1"/>
            <a:r>
              <a:rPr lang="en-US" dirty="0"/>
              <a:t>….</a:t>
            </a:r>
          </a:p>
          <a:p>
            <a:r>
              <a:rPr lang="en-US" dirty="0"/>
              <a:t>Get closer to a design we want to execute</a:t>
            </a:r>
          </a:p>
        </p:txBody>
      </p:sp>
    </p:spTree>
    <p:extLst>
      <p:ext uri="{BB962C8B-B14F-4D97-AF65-F5344CB8AC3E}">
        <p14:creationId xmlns:p14="http://schemas.microsoft.com/office/powerpoint/2010/main" val="23621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B322-362E-BD32-4A64-91F93B8D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But wait….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6FC8A-8C96-5E77-A547-CCB06A4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just wrote those ideas in words</a:t>
            </a:r>
          </a:p>
          <a:p>
            <a:r>
              <a:rPr lang="en-US" dirty="0"/>
              <a:t>Why did we need to sketch them? </a:t>
            </a:r>
          </a:p>
          <a:p>
            <a:r>
              <a:rPr lang="en-US" dirty="0"/>
              <a:t>Sometimes we start with a label for the concept but…. </a:t>
            </a:r>
          </a:p>
          <a:p>
            <a:r>
              <a:rPr lang="en-US" dirty="0"/>
              <a:t>Sketching gets us closer to realizing this concept with a visual design</a:t>
            </a:r>
          </a:p>
          <a:p>
            <a:r>
              <a:rPr lang="en-US" dirty="0"/>
              <a:t>Sketching helps us identify problems with our concept</a:t>
            </a:r>
          </a:p>
          <a:p>
            <a:pPr lvl="1"/>
            <a:r>
              <a:rPr lang="en-US" dirty="0"/>
              <a:t>Oh I didn’t think about how this would work… </a:t>
            </a:r>
          </a:p>
        </p:txBody>
      </p:sp>
    </p:spTree>
    <p:extLst>
      <p:ext uri="{BB962C8B-B14F-4D97-AF65-F5344CB8AC3E}">
        <p14:creationId xmlns:p14="http://schemas.microsoft.com/office/powerpoint/2010/main" val="278124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B29C-C345-8237-C604-39381A76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5667-A2B1-DA15-285C-8FE14D58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I actually create this design, implement this interface?</a:t>
            </a:r>
          </a:p>
          <a:p>
            <a:r>
              <a:rPr lang="en-US" dirty="0"/>
              <a:t>Sketching an interface prototype</a:t>
            </a:r>
          </a:p>
          <a:p>
            <a:pPr lvl="1"/>
            <a:r>
              <a:rPr lang="en-US" dirty="0"/>
              <a:t>First one- can be VERY sketchy</a:t>
            </a:r>
          </a:p>
          <a:p>
            <a:pPr lvl="1"/>
            <a:r>
              <a:rPr lang="en-US" dirty="0"/>
              <a:t>Get iteratively more concrete</a:t>
            </a:r>
          </a:p>
          <a:p>
            <a:pPr lvl="1"/>
            <a:r>
              <a:rPr lang="en-US" dirty="0"/>
              <a:t>Critique your design and feedback as you go </a:t>
            </a:r>
          </a:p>
        </p:txBody>
      </p:sp>
    </p:spTree>
    <p:extLst>
      <p:ext uri="{BB962C8B-B14F-4D97-AF65-F5344CB8AC3E}">
        <p14:creationId xmlns:p14="http://schemas.microsoft.com/office/powerpoint/2010/main" val="371601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F5AB-5D3E-8898-7E11-4A745669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“sketch” interface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04893-F8E1-226F-BFBB-C07679746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Vanilla sketch</a:t>
            </a:r>
          </a:p>
          <a:p>
            <a:r>
              <a:rPr lang="en-US" dirty="0"/>
              <a:t>The Digital Sketch</a:t>
            </a:r>
          </a:p>
          <a:p>
            <a:r>
              <a:rPr lang="en-US" dirty="0"/>
              <a:t>The Sticky-note sketch</a:t>
            </a:r>
          </a:p>
          <a:p>
            <a:r>
              <a:rPr lang="en-US" dirty="0"/>
              <a:t>Sketching with a template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Photo traces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Hybrid sketches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Physical mock-ups</a:t>
            </a:r>
          </a:p>
          <a:p>
            <a:endParaRPr lang="en-US" dirty="0"/>
          </a:p>
          <a:p>
            <a:r>
              <a:rPr lang="en-US" dirty="0"/>
              <a:t>All of the above- starting with sketching the interface at one moment in time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36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12287</TotalTime>
  <Words>1362</Words>
  <Application>Microsoft Macintosh PowerPoint</Application>
  <PresentationFormat>Widescreen</PresentationFormat>
  <Paragraphs>197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Comic Sans MS</vt:lpstr>
      <vt:lpstr>Office Theme</vt:lpstr>
      <vt:lpstr> User Interface Design  </vt:lpstr>
      <vt:lpstr>UI Design: Friday Sept 2 (Day 6) </vt:lpstr>
      <vt:lpstr>Announcements / Course logistics</vt:lpstr>
      <vt:lpstr>So we have found a need, a design goal</vt:lpstr>
      <vt:lpstr>We creatively brainstormed ways to address that goal (10-plus-10 method)</vt:lpstr>
      <vt:lpstr>We pick one, and dive deeper</vt:lpstr>
      <vt:lpstr> But wait….</vt:lpstr>
      <vt:lpstr>What’s next?</vt:lpstr>
      <vt:lpstr>Ways to “sketch” interface prototypes</vt:lpstr>
      <vt:lpstr>The Vanilla sketch</vt:lpstr>
      <vt:lpstr>The Vanilla sketch- from low to high fidelity</vt:lpstr>
      <vt:lpstr>Tools for a Vanilla sketch: Annotations</vt:lpstr>
      <vt:lpstr>Annotation tips: </vt:lpstr>
      <vt:lpstr>Arrows as Annotation</vt:lpstr>
      <vt:lpstr>Arrows as Annotation</vt:lpstr>
      <vt:lpstr>Notes</vt:lpstr>
      <vt:lpstr>Annotations and notes</vt:lpstr>
      <vt:lpstr>The digital sketch </vt:lpstr>
      <vt:lpstr>Power point- great option for digital sketching</vt:lpstr>
      <vt:lpstr>But there are tools out there…</vt:lpstr>
      <vt:lpstr>Which has more openness? </vt:lpstr>
      <vt:lpstr>Value of openness, blanks, vague rendering</vt:lpstr>
      <vt:lpstr>But- the ability to edit, reuse, is valuable!</vt:lpstr>
      <vt:lpstr>Whiteboards</vt:lpstr>
      <vt:lpstr>Sticky note sketch</vt:lpstr>
      <vt:lpstr>Sticky note sketch</vt:lpstr>
      <vt:lpstr>Sticky notes + whiteboards + office supplies</vt:lpstr>
      <vt:lpstr>Templates</vt:lpstr>
      <vt:lpstr>Sketching a template</vt:lpstr>
      <vt:lpstr>Digital template and print</vt:lpstr>
      <vt:lpstr>But, better if template + sketch fidelity match </vt:lpstr>
      <vt:lpstr>Tracing, and they printing</vt:lpstr>
      <vt:lpstr>Print, trace, scan, print</vt:lpstr>
      <vt:lpstr>Let’s practice!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M</cp:lastModifiedBy>
  <cp:revision>143</cp:revision>
  <dcterms:created xsi:type="dcterms:W3CDTF">2022-01-10T03:51:18Z</dcterms:created>
  <dcterms:modified xsi:type="dcterms:W3CDTF">2022-09-09T19:44:44Z</dcterms:modified>
</cp:coreProperties>
</file>